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440"/>
    <a:srgbClr val="2F153F"/>
    <a:srgbClr val="6E6E6E"/>
    <a:srgbClr val="454545"/>
    <a:srgbClr val="8C8C8C"/>
    <a:srgbClr val="F269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18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88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49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16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9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6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6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2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1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5B4FF532-31C2-4852-B8B0-3E7310AFD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11" y="2643188"/>
            <a:ext cx="4447978" cy="428624"/>
          </a:xfrm>
          <a:prstGeom prst="rect">
            <a:avLst/>
          </a:prstGeom>
          <a:effectLst>
            <a:reflection blurRad="6350" stA="20000" endPos="62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810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"/>
            <a:ext cx="9144000" cy="5712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"/>
            <a:ext cx="9144000" cy="5712143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2651760" y="457200"/>
            <a:ext cx="0" cy="499110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47">
            <a:extLst>
              <a:ext uri="{FF2B5EF4-FFF2-40B4-BE49-F238E27FC236}">
                <a16:creationId xmlns:a16="http://schemas.microsoft.com/office/drawing/2014/main" xmlns="" id="{7498C95B-5CE9-4127-B3FB-9C086D7A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3429626"/>
            <a:ext cx="25655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MUSICAL</a:t>
            </a:r>
            <a:endParaRPr lang="pt-BR" sz="1600" b="1" dirty="0">
              <a:solidFill>
                <a:schemeClr val="bg1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CaixaDeTexto 47">
            <a:extLst>
              <a:ext uri="{FF2B5EF4-FFF2-40B4-BE49-F238E27FC236}">
                <a16:creationId xmlns:a16="http://schemas.microsoft.com/office/drawing/2014/main" xmlns="" id="{F888BB38-7DB7-470A-BC90-C6D805C64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4335398"/>
            <a:ext cx="229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RODRIGO CAMPOS</a:t>
            </a:r>
          </a:p>
        </p:txBody>
      </p:sp>
      <p:sp>
        <p:nvSpPr>
          <p:cNvPr id="11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3116946"/>
            <a:ext cx="1539928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GÊNERO:</a:t>
            </a:r>
          </a:p>
        </p:txBody>
      </p:sp>
      <p:sp>
        <p:nvSpPr>
          <p:cNvPr id="12" name="CaixaDeTexto 47">
            <a:extLst>
              <a:ext uri="{FF2B5EF4-FFF2-40B4-BE49-F238E27FC236}">
                <a16:creationId xmlns:a16="http://schemas.microsoft.com/office/drawing/2014/main" xmlns="" id="{E935B5D9-49B8-4D8C-A126-2E9068C87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7" y="3991538"/>
            <a:ext cx="2472809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APRESENTAÇÃO:</a:t>
            </a:r>
            <a:endParaRPr lang="pt-BR" sz="2000" b="1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4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31" y="2156862"/>
            <a:ext cx="1539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SEX - SAB</a:t>
            </a:r>
            <a:endParaRPr lang="pt-BR" sz="2000" b="1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44" name="Retângulo 53">
            <a:extLst>
              <a:ext uri="{FF2B5EF4-FFF2-40B4-BE49-F238E27FC236}">
                <a16:creationId xmlns:a16="http://schemas.microsoft.com/office/drawing/2014/main" xmlns="" id="{AAD28ADD-C701-4262-8DFF-84B4D3CECDE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21419" y="2884451"/>
            <a:ext cx="2472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*Fonte: Ibope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EasyMedia</a:t>
            </a:r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 4 - Média Trimestral – </a:t>
            </a:r>
          </a:p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Por Minuto - Grande São Paulo – Out,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Nov</a:t>
            </a:r>
            <a:r>
              <a:rPr lang="pt-BR" altLang="pt-BR" sz="700" i="1">
                <a:solidFill>
                  <a:prstClr val="white"/>
                </a:solidFill>
                <a:ea typeface="MS PGothic" panose="020B0600070205080204" pitchFamily="34" charset="-128"/>
              </a:rPr>
              <a:t> e </a:t>
            </a:r>
            <a:r>
              <a:rPr lang="pt-BR" altLang="pt-BR" sz="700" i="1" smtClean="0">
                <a:solidFill>
                  <a:prstClr val="white"/>
                </a:solidFill>
                <a:ea typeface="MS PGothic" panose="020B0600070205080204" pitchFamily="34" charset="-128"/>
              </a:rPr>
              <a:t>Dez/2018</a:t>
            </a:r>
            <a:endParaRPr lang="pt-BR" altLang="pt-BR" sz="700" i="1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964" y="1900418"/>
            <a:ext cx="152117" cy="398401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95" y="1899453"/>
            <a:ext cx="199286" cy="399379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0936" y="2813178"/>
            <a:ext cx="158461" cy="330127"/>
          </a:xfrm>
          <a:prstGeom prst="rect">
            <a:avLst/>
          </a:prstGeom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0436" y="2751566"/>
            <a:ext cx="165064" cy="392379"/>
          </a:xfrm>
          <a:prstGeom prst="rect">
            <a:avLst/>
          </a:prstGeom>
        </p:spPr>
      </p:pic>
      <p:pic>
        <p:nvPicPr>
          <p:cNvPr id="49" name="Imagem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6869" y="2715714"/>
            <a:ext cx="161872" cy="423952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6890" y="2732036"/>
            <a:ext cx="209548" cy="406585"/>
          </a:xfrm>
          <a:prstGeom prst="rect">
            <a:avLst/>
          </a:prstGeom>
        </p:spPr>
      </p:pic>
      <p:sp>
        <p:nvSpPr>
          <p:cNvPr id="5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92959" y="2076670"/>
            <a:ext cx="6851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GÊNERO</a:t>
            </a:r>
          </a:p>
        </p:txBody>
      </p:sp>
      <p:sp>
        <p:nvSpPr>
          <p:cNvPr id="5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745" y="3099162"/>
            <a:ext cx="836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10-14</a:t>
            </a:r>
          </a:p>
        </p:txBody>
      </p:sp>
      <p:sp>
        <p:nvSpPr>
          <p:cNvPr id="5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569" y="3096014"/>
            <a:ext cx="597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15-29</a:t>
            </a:r>
          </a:p>
        </p:txBody>
      </p:sp>
      <p:sp>
        <p:nvSpPr>
          <p:cNvPr id="5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140" y="3096014"/>
            <a:ext cx="624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30-49</a:t>
            </a:r>
          </a:p>
        </p:txBody>
      </p:sp>
      <p:sp>
        <p:nvSpPr>
          <p:cNvPr id="5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793" y="3105292"/>
            <a:ext cx="49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50+</a:t>
            </a:r>
          </a:p>
        </p:txBody>
      </p:sp>
      <p:sp>
        <p:nvSpPr>
          <p:cNvPr id="5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123" y="3305968"/>
            <a:ext cx="661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7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380" y="2252825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31%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3078589" y="4910221"/>
            <a:ext cx="2378049" cy="623443"/>
            <a:chOff x="6251247" y="4647062"/>
            <a:chExt cx="2378049" cy="623443"/>
          </a:xfrm>
        </p:grpSpPr>
        <p:sp>
          <p:nvSpPr>
            <p:cNvPr id="59" name="Retângulo de cantos arredondados 58"/>
            <p:cNvSpPr/>
            <p:nvPr/>
          </p:nvSpPr>
          <p:spPr>
            <a:xfrm>
              <a:off x="7065952" y="4657947"/>
              <a:ext cx="1563344" cy="5875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2F14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rgbClr val="454545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0" name="AutoShape 14">
              <a:extLst>
                <a:ext uri="{FF2B5EF4-FFF2-40B4-BE49-F238E27FC236}">
                  <a16:creationId xmlns:a16="http://schemas.microsoft.com/office/drawing/2014/main" xmlns="" id="{65FBA5C6-F7A7-4929-B412-BFCB0B51B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4348" y="4647062"/>
              <a:ext cx="1246553" cy="623443"/>
            </a:xfrm>
            <a:prstGeom prst="roundRect">
              <a:avLst>
                <a:gd name="adj" fmla="val 10264"/>
              </a:avLst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200" dirty="0">
                  <a:solidFill>
                    <a:srgbClr val="2F153F"/>
                  </a:solidFill>
                  <a:latin typeface="Calibri" panose="020F0502020204030204" pitchFamily="34" charset="0"/>
                </a:rPr>
                <a:t>MÉDIA DE </a:t>
              </a:r>
              <a:r>
                <a:rPr lang="pt-BR" altLang="pt-BR" sz="1200" dirty="0" smtClean="0">
                  <a:solidFill>
                    <a:srgbClr val="2F153F"/>
                  </a:solidFill>
                  <a:latin typeface="Calibri" panose="020F0502020204030204" pitchFamily="34" charset="0"/>
                </a:rPr>
                <a:t>AUDIÊNCIA</a:t>
              </a:r>
            </a:p>
            <a:p>
              <a:pPr algn="ctr" eaLnBrk="1" hangingPunct="1"/>
              <a:r>
                <a:rPr lang="pt-BR" altLang="pt-BR" b="1" dirty="0" smtClean="0">
                  <a:solidFill>
                    <a:srgbClr val="2F153F"/>
                  </a:solidFill>
                  <a:latin typeface="Arial Black" panose="020B0A04020102020204" pitchFamily="34" charset="0"/>
                </a:rPr>
                <a:t>20.436</a:t>
              </a:r>
              <a:endParaRPr lang="pt-BR" altLang="pt-BR" b="1" dirty="0">
                <a:solidFill>
                  <a:srgbClr val="2F153F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61" name="Imagem 6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247" y="4772692"/>
              <a:ext cx="436138" cy="335788"/>
            </a:xfrm>
            <a:prstGeom prst="rect">
              <a:avLst/>
            </a:prstGeom>
            <a:noFill/>
          </p:spPr>
        </p:pic>
      </p:grpSp>
      <p:sp>
        <p:nvSpPr>
          <p:cNvPr id="6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28" y="2256097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69%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689" y="3310972"/>
            <a:ext cx="738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34%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025" y="3302213"/>
            <a:ext cx="683485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49%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241" y="3305967"/>
            <a:ext cx="660940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13%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944" y="4268336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65%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12" y="3875261"/>
            <a:ext cx="432369" cy="432369"/>
          </a:xfrm>
          <a:prstGeom prst="rect">
            <a:avLst/>
          </a:prstGeom>
        </p:spPr>
      </p:pic>
      <p:pic>
        <p:nvPicPr>
          <p:cNvPr id="68" name="Imagem 6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76" y="3851939"/>
            <a:ext cx="438005" cy="438005"/>
          </a:xfrm>
          <a:prstGeom prst="rect">
            <a:avLst/>
          </a:prstGeom>
        </p:spPr>
      </p:pic>
      <p:pic>
        <p:nvPicPr>
          <p:cNvPr id="69" name="Imagem 6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41" y="3865188"/>
            <a:ext cx="442442" cy="442442"/>
          </a:xfrm>
          <a:prstGeom prst="rect">
            <a:avLst/>
          </a:prstGeom>
        </p:spPr>
      </p:pic>
      <p:sp>
        <p:nvSpPr>
          <p:cNvPr id="70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523" y="4268336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30%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118" y="4257451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654499" y="3046375"/>
            <a:ext cx="97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FAIXA ETÁRIA</a:t>
            </a:r>
          </a:p>
        </p:txBody>
      </p:sp>
      <p:sp>
        <p:nvSpPr>
          <p:cNvPr id="7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596514" y="4128944"/>
            <a:ext cx="10863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CLASSE SOCIAL</a:t>
            </a:r>
          </a:p>
        </p:txBody>
      </p:sp>
      <p:pic>
        <p:nvPicPr>
          <p:cNvPr id="76" name="Imagem 75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45"/>
          <a:stretch/>
        </p:blipFill>
        <p:spPr>
          <a:xfrm>
            <a:off x="6696726" y="3886199"/>
            <a:ext cx="1623833" cy="1828801"/>
          </a:xfrm>
          <a:prstGeom prst="rect">
            <a:avLst/>
          </a:prstGeom>
        </p:spPr>
      </p:pic>
      <p:pic>
        <p:nvPicPr>
          <p:cNvPr id="80" name="Imagem 7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8" b="13769"/>
          <a:stretch/>
        </p:blipFill>
        <p:spPr>
          <a:xfrm>
            <a:off x="7656371" y="3452812"/>
            <a:ext cx="1487630" cy="2260759"/>
          </a:xfrm>
          <a:prstGeom prst="rect">
            <a:avLst/>
          </a:prstGeom>
        </p:spPr>
      </p:pic>
      <p:pic>
        <p:nvPicPr>
          <p:cNvPr id="81" name="Imagem 80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47"/>
          <a:stretch/>
        </p:blipFill>
        <p:spPr>
          <a:xfrm>
            <a:off x="5713269" y="4352925"/>
            <a:ext cx="1623833" cy="1362076"/>
          </a:xfrm>
          <a:prstGeom prst="rect">
            <a:avLst/>
          </a:prstGeom>
        </p:spPr>
      </p:pic>
      <p:sp>
        <p:nvSpPr>
          <p:cNvPr id="77" name="CaixaDeTexto 47">
            <a:extLst>
              <a:ext uri="{FF2B5EF4-FFF2-40B4-BE49-F238E27FC236}">
                <a16:creationId xmlns="" xmlns:a16="http://schemas.microsoft.com/office/drawing/2014/main" id="{D05B2A14-3500-4D5E-8784-18E33DC2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183" y="186160"/>
            <a:ext cx="5853698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1500" b="1" dirty="0">
                <a:solidFill>
                  <a:schemeClr val="bg1"/>
                </a:solidFill>
              </a:rPr>
              <a:t>ASSOCIE SUA MARCA COM A SOFISTICAÇÃO E CREDIBILIDADE DO MELHOR DA NOITE DE SÃO PAULO. FESTAS, BALADAS, EVENTOS E MUITO MAIS!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 smtClean="0">
              <a:solidFill>
                <a:schemeClr val="bg1"/>
              </a:solidFill>
              <a:ea typeface="ＭＳ Ｐゴシック" charset="-128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 smtClean="0">
                <a:solidFill>
                  <a:schemeClr val="bg1"/>
                </a:solidFill>
                <a:ea typeface="ＭＳ Ｐゴシック" charset="-128"/>
              </a:rPr>
              <a:t>INFORMATIVOS </a:t>
            </a: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AO VIVO, AS MELHORES MÚSICAS E VIPS DE BALADAS;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AÇÕES PROMOCIONAIS REALIZADAS DIRETAMENTE NO </a:t>
            </a:r>
            <a:r>
              <a:rPr lang="pt-BR" sz="1200" b="1" i="1" dirty="0">
                <a:solidFill>
                  <a:schemeClr val="bg1"/>
                </a:solidFill>
                <a:ea typeface="ＭＳ Ｐゴシック" charset="-128"/>
              </a:rPr>
              <a:t>TARGET</a:t>
            </a: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DO CLIENTE COM LINDAS PROMOTORAS DO METRONIGHT.</a:t>
            </a:r>
          </a:p>
        </p:txBody>
      </p:sp>
    </p:spTree>
    <p:extLst>
      <p:ext uri="{BB962C8B-B14F-4D97-AF65-F5344CB8AC3E}">
        <p14:creationId xmlns:p14="http://schemas.microsoft.com/office/powerpoint/2010/main" val="69152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382" y="1665700"/>
            <a:ext cx="2946847" cy="404930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73"/>
          <a:stretch/>
        </p:blipFill>
        <p:spPr>
          <a:xfrm flipH="1">
            <a:off x="-1" y="979900"/>
            <a:ext cx="1412335" cy="4049300"/>
          </a:xfrm>
          <a:prstGeom prst="rect">
            <a:avLst/>
          </a:prstGeom>
        </p:spPr>
      </p:pic>
      <p:sp>
        <p:nvSpPr>
          <p:cNvPr id="14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1574647"/>
            <a:ext cx="508765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60 Assinaturas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 5” nas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aberturas e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encerramentos</a:t>
            </a:r>
          </a:p>
        </p:txBody>
      </p:sp>
      <p:sp>
        <p:nvSpPr>
          <p:cNvPr id="15" name="CaixaDeTexto 47">
            <a:extLst>
              <a:ext uri="{FF2B5EF4-FFF2-40B4-BE49-F238E27FC236}">
                <a16:creationId xmlns="" xmlns:a16="http://schemas.microsoft.com/office/drawing/2014/main" id="{43621E41-22BA-4119-8059-91AC4BC4D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646294"/>
            <a:ext cx="411337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PATROCÍNIO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(PARA 1 EDIÇÃO DO PROGRAMA)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8" y="1996003"/>
            <a:ext cx="52324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5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60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Comerciais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de 30”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nas aberturas e encerramentos</a:t>
            </a:r>
            <a:b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do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programa</a:t>
            </a:r>
          </a:p>
        </p:txBody>
      </p:sp>
      <p:sp>
        <p:nvSpPr>
          <p:cNvPr id="18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2642902"/>
            <a:ext cx="52552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88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Assinaturas de 5” nas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chamadas do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programa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b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(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seg. à sex.) rotativos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das 06h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às 24h</a:t>
            </a:r>
          </a:p>
        </p:txBody>
      </p:sp>
      <p:sp>
        <p:nvSpPr>
          <p:cNvPr id="19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3282334"/>
            <a:ext cx="53924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88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Comerciais de 30”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após 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chamadas do programa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(seg. à sex.) rotativos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06h às 24h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="" xmlns:a16="http://schemas.microsoft.com/office/drawing/2014/main" id="{D237A775-B574-4A77-A9DB-BD8353605B66}"/>
              </a:ext>
            </a:extLst>
          </p:cNvPr>
          <p:cNvSpPr/>
          <p:nvPr/>
        </p:nvSpPr>
        <p:spPr>
          <a:xfrm>
            <a:off x="3614389" y="4073435"/>
            <a:ext cx="4516594" cy="677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VALOR POR COTA: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R$ 486.400,00 POR MÊS</a:t>
            </a:r>
          </a:p>
        </p:txBody>
      </p:sp>
    </p:spTree>
    <p:extLst>
      <p:ext uri="{BB962C8B-B14F-4D97-AF65-F5344CB8AC3E}">
        <p14:creationId xmlns:p14="http://schemas.microsoft.com/office/powerpoint/2010/main" val="217314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5B4FF532-31C2-4852-B8B0-3E7310AFD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11" y="2643188"/>
            <a:ext cx="4447978" cy="428624"/>
          </a:xfrm>
          <a:prstGeom prst="rect">
            <a:avLst/>
          </a:prstGeom>
          <a:effectLst>
            <a:reflection blurRad="6350" stA="20000" endPos="62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29028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189</Words>
  <Application>Microsoft Office PowerPoint</Application>
  <PresentationFormat>Apresentação na tela (16:10)</PresentationFormat>
  <Paragraphs>39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Design</dc:creator>
  <cp:lastModifiedBy>opecplanejamento</cp:lastModifiedBy>
  <cp:revision>25</cp:revision>
  <dcterms:created xsi:type="dcterms:W3CDTF">2018-09-17T19:05:26Z</dcterms:created>
  <dcterms:modified xsi:type="dcterms:W3CDTF">2019-01-30T17:59:33Z</dcterms:modified>
</cp:coreProperties>
</file>