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</p:sldIdLst>
  <p:sldSz cx="9144000" cy="5715000" type="screen16x10"/>
  <p:notesSz cx="6858000" cy="9144000"/>
  <p:defaultTextStyle>
    <a:defPPr>
      <a:defRPr lang="pt-BR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6AA"/>
    <a:srgbClr val="6E6E6E"/>
    <a:srgbClr val="454545"/>
    <a:srgbClr val="8C8C8C"/>
    <a:srgbClr val="F2692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1092" y="-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88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49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16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39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5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61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47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67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2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637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89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18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303" y="2171700"/>
            <a:ext cx="4383394" cy="1872042"/>
          </a:xfrm>
          <a:prstGeom prst="rect">
            <a:avLst/>
          </a:prstGeom>
          <a:effectLst>
            <a:reflection blurRad="6350" stA="11000" endPos="7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2810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"/>
            <a:ext cx="9144000" cy="5712142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>
            <a:off x="2651760" y="457200"/>
            <a:ext cx="0" cy="4991100"/>
          </a:xfrm>
          <a:prstGeom prst="line">
            <a:avLst/>
          </a:prstGeom>
          <a:ln w="127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47">
            <a:extLst>
              <a:ext uri="{FF2B5EF4-FFF2-40B4-BE49-F238E27FC236}">
                <a16:creationId xmlns:a16="http://schemas.microsoft.com/office/drawing/2014/main" xmlns="" id="{7498C95B-5CE9-4127-B3FB-9C086D7A0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91" y="3651082"/>
            <a:ext cx="25655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MUSICAL</a:t>
            </a:r>
            <a:endParaRPr lang="pt-BR" sz="1600" b="1" dirty="0">
              <a:solidFill>
                <a:schemeClr val="bg1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0" name="CaixaDeTexto 47">
            <a:extLst>
              <a:ext uri="{FF2B5EF4-FFF2-40B4-BE49-F238E27FC236}">
                <a16:creationId xmlns:a16="http://schemas.microsoft.com/office/drawing/2014/main" xmlns="" id="{F888BB38-7DB7-470A-BC90-C6D805C64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91" y="4585429"/>
            <a:ext cx="22975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MÁRIO E ANA MARTINS</a:t>
            </a:r>
          </a:p>
        </p:txBody>
      </p:sp>
      <p:sp>
        <p:nvSpPr>
          <p:cNvPr id="11" name="CaixaDeTexto 47">
            <a:extLst>
              <a:ext uri="{FF2B5EF4-FFF2-40B4-BE49-F238E27FC236}">
                <a16:creationId xmlns:a16="http://schemas.microsoft.com/office/drawing/2014/main" xmlns="" id="{C44ED2A9-547F-4AB5-A573-F304C7163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91" y="3338402"/>
            <a:ext cx="1539928" cy="33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GÊNERO:</a:t>
            </a:r>
          </a:p>
        </p:txBody>
      </p:sp>
      <p:sp>
        <p:nvSpPr>
          <p:cNvPr id="12" name="CaixaDeTexto 47">
            <a:extLst>
              <a:ext uri="{FF2B5EF4-FFF2-40B4-BE49-F238E27FC236}">
                <a16:creationId xmlns:a16="http://schemas.microsoft.com/office/drawing/2014/main" xmlns="" id="{E935B5D9-49B8-4D8C-A126-2E9068C87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90" y="4241569"/>
            <a:ext cx="2472809" cy="33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APRESENTAÇÃO:</a:t>
            </a:r>
            <a:endParaRPr lang="pt-BR" sz="2000" b="1" dirty="0">
              <a:solidFill>
                <a:prstClr val="white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4" name="CaixaDeTexto 47">
            <a:extLst>
              <a:ext uri="{FF2B5EF4-FFF2-40B4-BE49-F238E27FC236}">
                <a16:creationId xmlns:a16="http://schemas.microsoft.com/office/drawing/2014/main" xmlns="" id="{C44ED2A9-547F-4AB5-A573-F304C7163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331" y="2379748"/>
            <a:ext cx="1539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SEG - SEX</a:t>
            </a:r>
            <a:endParaRPr lang="pt-BR" sz="2000" b="1" dirty="0">
              <a:solidFill>
                <a:prstClr val="white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44" name="Retângulo 53">
            <a:extLst>
              <a:ext uri="{FF2B5EF4-FFF2-40B4-BE49-F238E27FC236}">
                <a16:creationId xmlns:a16="http://schemas.microsoft.com/office/drawing/2014/main" xmlns="" id="{AAD28ADD-C701-4262-8DFF-84B4D3CECDE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21419" y="2627277"/>
            <a:ext cx="24725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700" i="1" dirty="0">
                <a:solidFill>
                  <a:prstClr val="white"/>
                </a:solidFill>
                <a:ea typeface="MS PGothic" panose="020B0600070205080204" pitchFamily="34" charset="-128"/>
              </a:rPr>
              <a:t>*Fonte: Ibope </a:t>
            </a:r>
            <a:r>
              <a:rPr lang="pt-BR" altLang="pt-BR" sz="700" i="1" dirty="0" err="1">
                <a:solidFill>
                  <a:prstClr val="white"/>
                </a:solidFill>
                <a:ea typeface="MS PGothic" panose="020B0600070205080204" pitchFamily="34" charset="-128"/>
              </a:rPr>
              <a:t>EasyMedia</a:t>
            </a:r>
            <a:r>
              <a:rPr lang="pt-BR" altLang="pt-BR" sz="700" i="1" dirty="0">
                <a:solidFill>
                  <a:prstClr val="white"/>
                </a:solidFill>
                <a:ea typeface="MS PGothic" panose="020B0600070205080204" pitchFamily="34" charset="-128"/>
              </a:rPr>
              <a:t> 4 - Média Trimestral – </a:t>
            </a:r>
          </a:p>
          <a:p>
            <a:pPr eaLnBrk="1" hangingPunct="1"/>
            <a:r>
              <a:rPr lang="pt-BR" altLang="pt-BR" sz="700" i="1" dirty="0">
                <a:solidFill>
                  <a:prstClr val="white"/>
                </a:solidFill>
                <a:ea typeface="MS PGothic" panose="020B0600070205080204" pitchFamily="34" charset="-128"/>
              </a:rPr>
              <a:t>Por Minuto - Grande São Paulo – Out, </a:t>
            </a:r>
            <a:r>
              <a:rPr lang="pt-BR" altLang="pt-BR" sz="700" i="1" dirty="0" err="1">
                <a:solidFill>
                  <a:prstClr val="white"/>
                </a:solidFill>
                <a:ea typeface="MS PGothic" panose="020B0600070205080204" pitchFamily="34" charset="-128"/>
              </a:rPr>
              <a:t>Nov</a:t>
            </a:r>
            <a:r>
              <a:rPr lang="pt-BR" altLang="pt-BR" sz="700" i="1">
                <a:solidFill>
                  <a:prstClr val="white"/>
                </a:solidFill>
                <a:ea typeface="MS PGothic" panose="020B0600070205080204" pitchFamily="34" charset="-128"/>
              </a:rPr>
              <a:t> e </a:t>
            </a:r>
            <a:r>
              <a:rPr lang="pt-BR" altLang="pt-BR" sz="700" i="1" smtClean="0">
                <a:solidFill>
                  <a:prstClr val="white"/>
                </a:solidFill>
                <a:ea typeface="MS PGothic" panose="020B0600070205080204" pitchFamily="34" charset="-128"/>
              </a:rPr>
              <a:t>Dez/2018</a:t>
            </a:r>
            <a:endParaRPr lang="pt-BR" altLang="pt-BR" sz="700" i="1">
              <a:solidFill>
                <a:prstClr val="white"/>
              </a:solidFill>
              <a:ea typeface="MS PGothic" panose="020B0600070205080204" pitchFamily="34" charset="-128"/>
            </a:endParaRPr>
          </a:p>
        </p:txBody>
      </p:sp>
      <p:pic>
        <p:nvPicPr>
          <p:cNvPr id="45" name="Imagem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964" y="1778980"/>
            <a:ext cx="152117" cy="398401"/>
          </a:xfrm>
          <a:prstGeom prst="rect">
            <a:avLst/>
          </a:prstGeom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495" y="1778015"/>
            <a:ext cx="199286" cy="399379"/>
          </a:xfrm>
          <a:prstGeom prst="rect">
            <a:avLst/>
          </a:prstGeom>
        </p:spPr>
      </p:pic>
      <p:pic>
        <p:nvPicPr>
          <p:cNvPr id="47" name="Imagem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30936" y="2691740"/>
            <a:ext cx="158461" cy="330127"/>
          </a:xfrm>
          <a:prstGeom prst="rect">
            <a:avLst/>
          </a:prstGeom>
        </p:spPr>
      </p:pic>
      <p:pic>
        <p:nvPicPr>
          <p:cNvPr id="48" name="Imagem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20436" y="2630128"/>
            <a:ext cx="165064" cy="392379"/>
          </a:xfrm>
          <a:prstGeom prst="rect">
            <a:avLst/>
          </a:prstGeom>
        </p:spPr>
      </p:pic>
      <p:pic>
        <p:nvPicPr>
          <p:cNvPr id="49" name="Imagem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6869" y="2594276"/>
            <a:ext cx="161872" cy="423952"/>
          </a:xfrm>
          <a:prstGeom prst="rect">
            <a:avLst/>
          </a:prstGeom>
        </p:spPr>
      </p:pic>
      <p:pic>
        <p:nvPicPr>
          <p:cNvPr id="50" name="Imagem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76890" y="2610598"/>
            <a:ext cx="209548" cy="406585"/>
          </a:xfrm>
          <a:prstGeom prst="rect">
            <a:avLst/>
          </a:prstGeom>
        </p:spPr>
      </p:pic>
      <p:sp>
        <p:nvSpPr>
          <p:cNvPr id="51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792959" y="1955232"/>
            <a:ext cx="6851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8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GÊNERO</a:t>
            </a:r>
          </a:p>
        </p:txBody>
      </p:sp>
      <p:sp>
        <p:nvSpPr>
          <p:cNvPr id="52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745" y="2977724"/>
            <a:ext cx="8369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10-14</a:t>
            </a:r>
          </a:p>
        </p:txBody>
      </p:sp>
      <p:sp>
        <p:nvSpPr>
          <p:cNvPr id="53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8569" y="2974576"/>
            <a:ext cx="597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15-29</a:t>
            </a:r>
          </a:p>
        </p:txBody>
      </p:sp>
      <p:sp>
        <p:nvSpPr>
          <p:cNvPr id="54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1140" y="2974576"/>
            <a:ext cx="624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30-49</a:t>
            </a:r>
          </a:p>
        </p:txBody>
      </p:sp>
      <p:sp>
        <p:nvSpPr>
          <p:cNvPr id="55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2793" y="2983854"/>
            <a:ext cx="4957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50+</a:t>
            </a:r>
          </a:p>
        </p:txBody>
      </p:sp>
      <p:sp>
        <p:nvSpPr>
          <p:cNvPr id="56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123" y="3184530"/>
            <a:ext cx="6610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7</a:t>
            </a: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57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4380" y="2131387"/>
            <a:ext cx="8369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46</a:t>
            </a: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grpSp>
        <p:nvGrpSpPr>
          <p:cNvPr id="58" name="Grupo 57"/>
          <p:cNvGrpSpPr/>
          <p:nvPr/>
        </p:nvGrpSpPr>
        <p:grpSpPr>
          <a:xfrm>
            <a:off x="3078589" y="4788783"/>
            <a:ext cx="2378049" cy="623443"/>
            <a:chOff x="6251247" y="4647062"/>
            <a:chExt cx="2378049" cy="623443"/>
          </a:xfrm>
        </p:grpSpPr>
        <p:sp>
          <p:nvSpPr>
            <p:cNvPr id="59" name="Retângulo de cantos arredondados 58"/>
            <p:cNvSpPr/>
            <p:nvPr/>
          </p:nvSpPr>
          <p:spPr>
            <a:xfrm>
              <a:off x="7065952" y="4657947"/>
              <a:ext cx="1563344" cy="5875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346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rgbClr val="454545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60" name="AutoShape 14">
              <a:extLst>
                <a:ext uri="{FF2B5EF4-FFF2-40B4-BE49-F238E27FC236}">
                  <a16:creationId xmlns:a16="http://schemas.microsoft.com/office/drawing/2014/main" xmlns="" id="{65FBA5C6-F7A7-4929-B412-BFCB0B51B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4348" y="4647062"/>
              <a:ext cx="1246553" cy="623443"/>
            </a:xfrm>
            <a:prstGeom prst="roundRect">
              <a:avLst>
                <a:gd name="adj" fmla="val 10264"/>
              </a:avLst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pt-BR" sz="1200" dirty="0">
                  <a:solidFill>
                    <a:srgbClr val="0346AA"/>
                  </a:solidFill>
                  <a:latin typeface="Calibri" panose="020F0502020204030204" pitchFamily="34" charset="0"/>
                </a:rPr>
                <a:t>MÉDIA DE AUDIÊNCIA</a:t>
              </a:r>
            </a:p>
            <a:p>
              <a:pPr algn="ctr" eaLnBrk="1" hangingPunct="1"/>
              <a:r>
                <a:rPr lang="pt-BR" altLang="pt-BR" b="1" dirty="0" smtClean="0">
                  <a:solidFill>
                    <a:srgbClr val="0346AA"/>
                  </a:solidFill>
                  <a:latin typeface="Arial Black" panose="020B0A04020102020204" pitchFamily="34" charset="0"/>
                </a:rPr>
                <a:t>82</a:t>
              </a:r>
              <a:r>
                <a:rPr lang="pt-BR" altLang="pt-BR" b="1" dirty="0" smtClean="0">
                  <a:solidFill>
                    <a:srgbClr val="0346AA"/>
                  </a:solidFill>
                  <a:latin typeface="Arial Black" panose="020B0A04020102020204" pitchFamily="34" charset="0"/>
                </a:rPr>
                <a:t>.427</a:t>
              </a:r>
              <a:endParaRPr lang="pt-BR" altLang="pt-BR" b="1" dirty="0">
                <a:solidFill>
                  <a:srgbClr val="0346AA"/>
                </a:solidFill>
                <a:latin typeface="Arial Black" panose="020B0A04020102020204" pitchFamily="34" charset="0"/>
              </a:endParaRPr>
            </a:p>
          </p:txBody>
        </p:sp>
        <p:pic>
          <p:nvPicPr>
            <p:cNvPr id="61" name="Imagem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1247" y="4772692"/>
              <a:ext cx="436138" cy="335788"/>
            </a:xfrm>
            <a:prstGeom prst="rect">
              <a:avLst/>
            </a:prstGeom>
            <a:noFill/>
          </p:spPr>
        </p:pic>
      </p:grpSp>
      <p:sp>
        <p:nvSpPr>
          <p:cNvPr id="62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528" y="2134659"/>
            <a:ext cx="8369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54</a:t>
            </a:r>
            <a:r>
              <a:rPr lang="pt-BR" sz="1600" b="1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3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689" y="3189534"/>
            <a:ext cx="738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47%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4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025" y="3180775"/>
            <a:ext cx="683485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39%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5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241" y="3184529"/>
            <a:ext cx="660940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7</a:t>
            </a: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6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944" y="4146898"/>
            <a:ext cx="681221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58</a:t>
            </a: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pic>
        <p:nvPicPr>
          <p:cNvPr id="67" name="Imagem 6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12" y="3753823"/>
            <a:ext cx="432369" cy="432369"/>
          </a:xfrm>
          <a:prstGeom prst="rect">
            <a:avLst/>
          </a:prstGeom>
        </p:spPr>
      </p:pic>
      <p:pic>
        <p:nvPicPr>
          <p:cNvPr id="68" name="Imagem 6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076" y="3730501"/>
            <a:ext cx="438005" cy="438005"/>
          </a:xfrm>
          <a:prstGeom prst="rect">
            <a:avLst/>
          </a:prstGeom>
        </p:spPr>
      </p:pic>
      <p:pic>
        <p:nvPicPr>
          <p:cNvPr id="69" name="Imagem 6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241" y="3743750"/>
            <a:ext cx="442442" cy="442442"/>
          </a:xfrm>
          <a:prstGeom prst="rect">
            <a:avLst/>
          </a:prstGeom>
        </p:spPr>
      </p:pic>
      <p:sp>
        <p:nvSpPr>
          <p:cNvPr id="70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3523" y="4146898"/>
            <a:ext cx="681221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40</a:t>
            </a: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71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5118" y="4136013"/>
            <a:ext cx="681221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2</a:t>
            </a: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72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654499" y="2924937"/>
            <a:ext cx="97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8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FAIXA ETÁRIA</a:t>
            </a:r>
          </a:p>
        </p:txBody>
      </p:sp>
      <p:sp>
        <p:nvSpPr>
          <p:cNvPr id="73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596514" y="4007506"/>
            <a:ext cx="10863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8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CLASSE SOCIAL</a:t>
            </a:r>
          </a:p>
        </p:txBody>
      </p:sp>
      <p:pic>
        <p:nvPicPr>
          <p:cNvPr id="76" name="Imagem 7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726" y="3886199"/>
            <a:ext cx="1623833" cy="2621757"/>
          </a:xfrm>
          <a:prstGeom prst="rect">
            <a:avLst/>
          </a:prstGeom>
        </p:spPr>
      </p:pic>
      <p:pic>
        <p:nvPicPr>
          <p:cNvPr id="80" name="Imagem 7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370" y="3452812"/>
            <a:ext cx="1623833" cy="2621757"/>
          </a:xfrm>
          <a:prstGeom prst="rect">
            <a:avLst/>
          </a:prstGeom>
        </p:spPr>
      </p:pic>
      <p:pic>
        <p:nvPicPr>
          <p:cNvPr id="81" name="Imagem 8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269" y="4352924"/>
            <a:ext cx="1623833" cy="2621757"/>
          </a:xfrm>
          <a:prstGeom prst="rect">
            <a:avLst/>
          </a:prstGeom>
        </p:spPr>
      </p:pic>
      <p:sp>
        <p:nvSpPr>
          <p:cNvPr id="74" name="CaixaDeTexto 47">
            <a:extLst>
              <a:ext uri="{FF2B5EF4-FFF2-40B4-BE49-F238E27FC236}">
                <a16:creationId xmlns="" xmlns:a16="http://schemas.microsoft.com/office/drawing/2014/main" id="{D05B2A14-3500-4D5E-8784-18E33DC23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4307" y="148312"/>
            <a:ext cx="5692494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sz="2400" b="1" dirty="0">
                <a:solidFill>
                  <a:schemeClr val="bg1"/>
                </a:solidFill>
              </a:rPr>
              <a:t>DUAS HORAS DE MÚSICA SEM INTERVALOS COMERCIAIS </a:t>
            </a:r>
            <a:endParaRPr lang="pt-BR" sz="2400" b="1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pt-BR" sz="8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solidFill>
                  <a:schemeClr val="bg1"/>
                </a:solidFill>
                <a:ea typeface="ＭＳ Ｐゴシック" charset="-128"/>
              </a:rPr>
              <a:t>GARANTIA DE EXPOSIÇÃO MÁXIMA DO PATROCINADOR COM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solidFill>
                  <a:schemeClr val="bg1"/>
                </a:solidFill>
                <a:ea typeface="ＭＳ Ｐゴシック" charset="-128"/>
              </a:rPr>
              <a:t>MÍNIMA DISPERSÃO DE PÚBLICO. O METROPLAY É UMA EXCELENTE OPORTUNIDADE PARA ASSOCIAR A MARCA COM O MELHOR DA MÚSICA!</a:t>
            </a:r>
          </a:p>
        </p:txBody>
      </p:sp>
    </p:spTree>
    <p:extLst>
      <p:ext uri="{BB962C8B-B14F-4D97-AF65-F5344CB8AC3E}">
        <p14:creationId xmlns:p14="http://schemas.microsoft.com/office/powerpoint/2010/main" val="69152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6382" y="1665700"/>
            <a:ext cx="2946847" cy="404930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73"/>
          <a:stretch/>
        </p:blipFill>
        <p:spPr>
          <a:xfrm flipH="1">
            <a:off x="-1" y="979900"/>
            <a:ext cx="1412335" cy="4049300"/>
          </a:xfrm>
          <a:prstGeom prst="rect">
            <a:avLst/>
          </a:prstGeom>
        </p:spPr>
      </p:pic>
      <p:sp>
        <p:nvSpPr>
          <p:cNvPr id="14" name="CaixaDeTexto 47">
            <a:extLst>
              <a:ext uri="{FF2B5EF4-FFF2-40B4-BE49-F238E27FC236}">
                <a16:creationId xmlns="" xmlns:a16="http://schemas.microsoft.com/office/drawing/2014/main" id="{F31A7E64-A82A-478E-A3EB-C543EF21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389" y="1574647"/>
            <a:ext cx="508765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44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Assinaturas de 5” nas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aberturas e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encerramentos</a:t>
            </a:r>
          </a:p>
        </p:txBody>
      </p:sp>
      <p:sp>
        <p:nvSpPr>
          <p:cNvPr id="15" name="CaixaDeTexto 47">
            <a:extLst>
              <a:ext uri="{FF2B5EF4-FFF2-40B4-BE49-F238E27FC236}">
                <a16:creationId xmlns="" xmlns:a16="http://schemas.microsoft.com/office/drawing/2014/main" id="{43621E41-22BA-4119-8059-91AC4BC4D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389" y="866213"/>
            <a:ext cx="41133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DE PATROCÍNIO </a:t>
            </a:r>
          </a:p>
        </p:txBody>
      </p:sp>
      <p:sp>
        <p:nvSpPr>
          <p:cNvPr id="17" name="CaixaDeTexto 47">
            <a:extLst>
              <a:ext uri="{FF2B5EF4-FFF2-40B4-BE49-F238E27FC236}">
                <a16:creationId xmlns="" xmlns:a16="http://schemas.microsoft.com/office/drawing/2014/main" id="{F31A7E64-A82A-478E-A3EB-C543EF21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388" y="1996003"/>
            <a:ext cx="52324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44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Comerciais</a:t>
            </a:r>
            <a:r>
              <a:rPr lang="en-US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de 30”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nas aberturas e encerramentos</a:t>
            </a:r>
            <a:b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 do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programa</a:t>
            </a:r>
          </a:p>
        </p:txBody>
      </p:sp>
      <p:sp>
        <p:nvSpPr>
          <p:cNvPr id="18" name="CaixaDeTexto 47">
            <a:extLst>
              <a:ext uri="{FF2B5EF4-FFF2-40B4-BE49-F238E27FC236}">
                <a16:creationId xmlns="" xmlns:a16="http://schemas.microsoft.com/office/drawing/2014/main" id="{F31A7E64-A82A-478E-A3EB-C543EF21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389" y="2642902"/>
            <a:ext cx="525529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88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Assinaturas de 5” nas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chamadas do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programa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b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 (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seg. à sex.) rotativos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das 06h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às 24h</a:t>
            </a:r>
          </a:p>
        </p:txBody>
      </p:sp>
      <p:sp>
        <p:nvSpPr>
          <p:cNvPr id="19" name="CaixaDeTexto 47">
            <a:extLst>
              <a:ext uri="{FF2B5EF4-FFF2-40B4-BE49-F238E27FC236}">
                <a16:creationId xmlns="" xmlns:a16="http://schemas.microsoft.com/office/drawing/2014/main" id="{F31A7E64-A82A-478E-A3EB-C543EF21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389" y="3282334"/>
            <a:ext cx="539245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88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Comerciais de 30”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após as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chamadas do programa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(seg. à sex.) rotativos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das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06h às 24h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="" xmlns:a16="http://schemas.microsoft.com/office/drawing/2014/main" id="{D237A775-B574-4A77-A9DB-BD8353605B66}"/>
              </a:ext>
            </a:extLst>
          </p:cNvPr>
          <p:cNvSpPr/>
          <p:nvPr/>
        </p:nvSpPr>
        <p:spPr>
          <a:xfrm>
            <a:off x="3614389" y="4073435"/>
            <a:ext cx="4516594" cy="677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VALOR POR COTA: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R$ 422.400,00 POR MÊS*</a:t>
            </a:r>
          </a:p>
        </p:txBody>
      </p:sp>
    </p:spTree>
    <p:extLst>
      <p:ext uri="{BB962C8B-B14F-4D97-AF65-F5344CB8AC3E}">
        <p14:creationId xmlns:p14="http://schemas.microsoft.com/office/powerpoint/2010/main" val="217314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303" y="2171700"/>
            <a:ext cx="4383394" cy="1872042"/>
          </a:xfrm>
          <a:prstGeom prst="rect">
            <a:avLst/>
          </a:prstGeom>
          <a:effectLst>
            <a:reflection blurRad="6350" stA="11000" endPos="7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00334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168</Words>
  <Application>Microsoft Office PowerPoint</Application>
  <PresentationFormat>Apresentação na tela (16:10)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Design</dc:creator>
  <cp:lastModifiedBy>opecplanejamento</cp:lastModifiedBy>
  <cp:revision>24</cp:revision>
  <dcterms:created xsi:type="dcterms:W3CDTF">2018-09-17T19:05:26Z</dcterms:created>
  <dcterms:modified xsi:type="dcterms:W3CDTF">2019-01-30T18:19:30Z</dcterms:modified>
</cp:coreProperties>
</file>